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58" r:id="rId3"/>
    <p:sldId id="262" r:id="rId4"/>
    <p:sldId id="260" r:id="rId5"/>
    <p:sldId id="268" r:id="rId6"/>
    <p:sldId id="279" r:id="rId7"/>
    <p:sldId id="276" r:id="rId8"/>
    <p:sldId id="286" r:id="rId9"/>
    <p:sldId id="278" r:id="rId10"/>
    <p:sldId id="270" r:id="rId11"/>
    <p:sldId id="284" r:id="rId12"/>
    <p:sldId id="289" r:id="rId13"/>
    <p:sldId id="28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3DDDBB-0D42-4943-9357-07C445422B84}" v="10" dt="2025-05-07T15:10:40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837" autoAdjust="0"/>
  </p:normalViewPr>
  <p:slideViewPr>
    <p:cSldViewPr snapToGrid="0">
      <p:cViewPr varScale="1">
        <p:scale>
          <a:sx n="70" d="100"/>
          <a:sy n="70" d="100"/>
        </p:scale>
        <p:origin x="11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 LO Webb" userId="17ba928da5630d73" providerId="LiveId" clId="{043DDDBB-0D42-4943-9357-07C445422B84}"/>
    <pc:docChg chg="undo custSel addSld delSld modSld">
      <pc:chgData name="LO LO Webb" userId="17ba928da5630d73" providerId="LiveId" clId="{043DDDBB-0D42-4943-9357-07C445422B84}" dt="2025-05-07T15:11:10.663" v="88" actId="20577"/>
      <pc:docMkLst>
        <pc:docMk/>
      </pc:docMkLst>
      <pc:sldChg chg="addSp delSp modSp del mod">
        <pc:chgData name="LO LO Webb" userId="17ba928da5630d73" providerId="LiveId" clId="{043DDDBB-0D42-4943-9357-07C445422B84}" dt="2025-05-07T14:56:09.409" v="11" actId="47"/>
        <pc:sldMkLst>
          <pc:docMk/>
          <pc:sldMk cId="0" sldId="261"/>
        </pc:sldMkLst>
        <pc:spChg chg="add mod">
          <ac:chgData name="LO LO Webb" userId="17ba928da5630d73" providerId="LiveId" clId="{043DDDBB-0D42-4943-9357-07C445422B84}" dt="2025-05-07T14:50:24.315" v="1"/>
          <ac:spMkLst>
            <pc:docMk/>
            <pc:sldMk cId="0" sldId="261"/>
            <ac:spMk id="2" creationId="{219FD1CF-187F-6B8E-57D5-D0CF5FC9BB3A}"/>
          </ac:spMkLst>
        </pc:spChg>
        <pc:spChg chg="add del">
          <ac:chgData name="LO LO Webb" userId="17ba928da5630d73" providerId="LiveId" clId="{043DDDBB-0D42-4943-9357-07C445422B84}" dt="2025-05-07T14:50:24.315" v="1"/>
          <ac:spMkLst>
            <pc:docMk/>
            <pc:sldMk cId="0" sldId="261"/>
            <ac:spMk id="241" creationId="{00000000-0000-0000-0000-000000000000}"/>
          </ac:spMkLst>
        </pc:spChg>
        <pc:picChg chg="add mod">
          <ac:chgData name="LO LO Webb" userId="17ba928da5630d73" providerId="LiveId" clId="{043DDDBB-0D42-4943-9357-07C445422B84}" dt="2025-05-07T14:52:00.254" v="4" actId="1076"/>
          <ac:picMkLst>
            <pc:docMk/>
            <pc:sldMk cId="0" sldId="261"/>
            <ac:picMk id="4" creationId="{254118D0-6E7D-78C0-025B-D4A40759B7B6}"/>
          </ac:picMkLst>
        </pc:picChg>
      </pc:sldChg>
      <pc:sldChg chg="modSp add mod">
        <pc:chgData name="LO LO Webb" userId="17ba928da5630d73" providerId="LiveId" clId="{043DDDBB-0D42-4943-9357-07C445422B84}" dt="2025-05-07T15:08:50.953" v="79" actId="1076"/>
        <pc:sldMkLst>
          <pc:docMk/>
          <pc:sldMk cId="0" sldId="270"/>
        </pc:sldMkLst>
        <pc:spChg chg="mod">
          <ac:chgData name="LO LO Webb" userId="17ba928da5630d73" providerId="LiveId" clId="{043DDDBB-0D42-4943-9357-07C445422B84}" dt="2025-05-07T15:08:50.953" v="79" actId="1076"/>
          <ac:spMkLst>
            <pc:docMk/>
            <pc:sldMk cId="0" sldId="270"/>
            <ac:spMk id="401" creationId="{00000000-0000-0000-0000-000000000000}"/>
          </ac:spMkLst>
        </pc:spChg>
        <pc:picChg chg="mod">
          <ac:chgData name="LO LO Webb" userId="17ba928da5630d73" providerId="LiveId" clId="{043DDDBB-0D42-4943-9357-07C445422B84}" dt="2025-05-07T15:08:33.597" v="66" actId="1076"/>
          <ac:picMkLst>
            <pc:docMk/>
            <pc:sldMk cId="0" sldId="270"/>
            <ac:picMk id="402" creationId="{00000000-0000-0000-0000-000000000000}"/>
          </ac:picMkLst>
        </pc:picChg>
      </pc:sldChg>
      <pc:sldChg chg="add del setBg modNotes">
        <pc:chgData name="LO LO Webb" userId="17ba928da5630d73" providerId="LiveId" clId="{043DDDBB-0D42-4943-9357-07C445422B84}" dt="2025-05-07T14:57:40.808" v="13" actId="47"/>
        <pc:sldMkLst>
          <pc:docMk/>
          <pc:sldMk cId="0" sldId="271"/>
        </pc:sldMkLst>
      </pc:sldChg>
      <pc:sldChg chg="delSp modSp add mod">
        <pc:chgData name="LO LO Webb" userId="17ba928da5630d73" providerId="LiveId" clId="{043DDDBB-0D42-4943-9357-07C445422B84}" dt="2025-05-07T15:11:10.663" v="88" actId="20577"/>
        <pc:sldMkLst>
          <pc:docMk/>
          <pc:sldMk cId="0" sldId="273"/>
        </pc:sldMkLst>
        <pc:spChg chg="mod">
          <ac:chgData name="LO LO Webb" userId="17ba928da5630d73" providerId="LiveId" clId="{043DDDBB-0D42-4943-9357-07C445422B84}" dt="2025-05-07T15:11:10.663" v="88" actId="20577"/>
          <ac:spMkLst>
            <pc:docMk/>
            <pc:sldMk cId="0" sldId="273"/>
            <ac:spMk id="420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2:59.756" v="61" actId="478"/>
          <ac:spMkLst>
            <pc:docMk/>
            <pc:sldMk cId="0" sldId="273"/>
            <ac:spMk id="421" creationId="{00000000-0000-0000-0000-000000000000}"/>
          </ac:spMkLst>
        </pc:spChg>
      </pc:sldChg>
      <pc:sldChg chg="addSp modSp mod">
        <pc:chgData name="LO LO Webb" userId="17ba928da5630d73" providerId="LiveId" clId="{043DDDBB-0D42-4943-9357-07C445422B84}" dt="2025-05-07T15:04:39.569" v="64" actId="1076"/>
        <pc:sldMkLst>
          <pc:docMk/>
          <pc:sldMk cId="0" sldId="278"/>
        </pc:sldMkLst>
        <pc:spChg chg="mod">
          <ac:chgData name="LO LO Webb" userId="17ba928da5630d73" providerId="LiveId" clId="{043DDDBB-0D42-4943-9357-07C445422B84}" dt="2025-05-07T15:04:39.569" v="64" actId="1076"/>
          <ac:spMkLst>
            <pc:docMk/>
            <pc:sldMk cId="0" sldId="278"/>
            <ac:spMk id="556" creationId="{00000000-0000-0000-0000-000000000000}"/>
          </ac:spMkLst>
        </pc:spChg>
        <pc:picChg chg="add mod">
          <ac:chgData name="LO LO Webb" userId="17ba928da5630d73" providerId="LiveId" clId="{043DDDBB-0D42-4943-9357-07C445422B84}" dt="2025-05-07T14:52:20.883" v="10" actId="14100"/>
          <ac:picMkLst>
            <pc:docMk/>
            <pc:sldMk cId="0" sldId="278"/>
            <ac:picMk id="3" creationId="{C7E7C4EB-C2E9-47BF-D5F9-F6526D1D79C6}"/>
          </ac:picMkLst>
        </pc:picChg>
      </pc:sldChg>
      <pc:sldChg chg="addSp delSp modSp add del mod">
        <pc:chgData name="LO LO Webb" userId="17ba928da5630d73" providerId="LiveId" clId="{043DDDBB-0D42-4943-9357-07C445422B84}" dt="2025-05-07T15:02:33.874" v="42" actId="47"/>
        <pc:sldMkLst>
          <pc:docMk/>
          <pc:sldMk cId="0" sldId="283"/>
        </pc:sldMkLst>
        <pc:spChg chg="add mod">
          <ac:chgData name="LO LO Webb" userId="17ba928da5630d73" providerId="LiveId" clId="{043DDDBB-0D42-4943-9357-07C445422B84}" dt="2025-05-07T15:01:28.483" v="35" actId="1076"/>
          <ac:spMkLst>
            <pc:docMk/>
            <pc:sldMk cId="0" sldId="283"/>
            <ac:spMk id="9" creationId="{5E2F27FC-DAE7-E388-D20D-03185D818B61}"/>
          </ac:spMkLst>
        </pc:spChg>
        <pc:spChg chg="add del mod">
          <ac:chgData name="LO LO Webb" userId="17ba928da5630d73" providerId="LiveId" clId="{043DDDBB-0D42-4943-9357-07C445422B84}" dt="2025-05-07T14:59:19.749" v="27" actId="14100"/>
          <ac:spMkLst>
            <pc:docMk/>
            <pc:sldMk cId="0" sldId="283"/>
            <ac:spMk id="2237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1:08.375" v="30" actId="478"/>
          <ac:spMkLst>
            <pc:docMk/>
            <pc:sldMk cId="0" sldId="283"/>
            <ac:spMk id="2238" creationId="{00000000-0000-0000-0000-000000000000}"/>
          </ac:spMkLst>
        </pc:spChg>
        <pc:spChg chg="mod">
          <ac:chgData name="LO LO Webb" userId="17ba928da5630d73" providerId="LiveId" clId="{043DDDBB-0D42-4943-9357-07C445422B84}" dt="2025-05-07T14:58:50.148" v="18" actId="207"/>
          <ac:spMkLst>
            <pc:docMk/>
            <pc:sldMk cId="0" sldId="283"/>
            <ac:spMk id="2239" creationId="{00000000-0000-0000-0000-000000000000}"/>
          </ac:spMkLst>
        </pc:spChg>
        <pc:spChg chg="mod">
          <ac:chgData name="LO LO Webb" userId="17ba928da5630d73" providerId="LiveId" clId="{043DDDBB-0D42-4943-9357-07C445422B84}" dt="2025-05-07T14:58:19.267" v="17" actId="113"/>
          <ac:spMkLst>
            <pc:docMk/>
            <pc:sldMk cId="0" sldId="283"/>
            <ac:spMk id="2240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1:43.358" v="38" actId="478"/>
          <ac:spMkLst>
            <pc:docMk/>
            <pc:sldMk cId="0" sldId="283"/>
            <ac:spMk id="2241" creationId="{00000000-0000-0000-0000-000000000000}"/>
          </ac:spMkLst>
        </pc:spChg>
        <pc:spChg chg="del">
          <ac:chgData name="LO LO Webb" userId="17ba928da5630d73" providerId="LiveId" clId="{043DDDBB-0D42-4943-9357-07C445422B84}" dt="2025-05-07T15:01:47.764" v="39" actId="478"/>
          <ac:spMkLst>
            <pc:docMk/>
            <pc:sldMk cId="0" sldId="283"/>
            <ac:spMk id="2242" creationId="{00000000-0000-0000-0000-000000000000}"/>
          </ac:spMkLst>
        </pc:spChg>
        <pc:spChg chg="del">
          <ac:chgData name="LO LO Webb" userId="17ba928da5630d73" providerId="LiveId" clId="{043DDDBB-0D42-4943-9357-07C445422B84}" dt="2025-05-07T14:58:52.725" v="19" actId="478"/>
          <ac:spMkLst>
            <pc:docMk/>
            <pc:sldMk cId="0" sldId="283"/>
            <ac:spMk id="2244" creationId="{00000000-0000-0000-0000-000000000000}"/>
          </ac:spMkLst>
        </pc:spChg>
        <pc:grpChg chg="del">
          <ac:chgData name="LO LO Webb" userId="17ba928da5630d73" providerId="LiveId" clId="{043DDDBB-0D42-4943-9357-07C445422B84}" dt="2025-05-07T14:59:14.525" v="26" actId="478"/>
          <ac:grpSpMkLst>
            <pc:docMk/>
            <pc:sldMk cId="0" sldId="283"/>
            <ac:grpSpMk id="2245" creationId="{00000000-0000-0000-0000-000000000000}"/>
          </ac:grpSpMkLst>
        </pc:grpChg>
        <pc:grpChg chg="del">
          <ac:chgData name="LO LO Webb" userId="17ba928da5630d73" providerId="LiveId" clId="{043DDDBB-0D42-4943-9357-07C445422B84}" dt="2025-05-07T15:01:10.301" v="31" actId="478"/>
          <ac:grpSpMkLst>
            <pc:docMk/>
            <pc:sldMk cId="0" sldId="283"/>
            <ac:grpSpMk id="2250" creationId="{00000000-0000-0000-0000-000000000000}"/>
          </ac:grpSpMkLst>
        </pc:grpChg>
        <pc:cxnChg chg="mod">
          <ac:chgData name="LO LO Webb" userId="17ba928da5630d73" providerId="LiveId" clId="{043DDDBB-0D42-4943-9357-07C445422B84}" dt="2025-05-07T14:59:19.749" v="27" actId="14100"/>
          <ac:cxnSpMkLst>
            <pc:docMk/>
            <pc:sldMk cId="0" sldId="283"/>
            <ac:cxnSpMk id="2255" creationId="{00000000-0000-0000-0000-000000000000}"/>
          </ac:cxnSpMkLst>
        </pc:cxnChg>
        <pc:cxnChg chg="mod">
          <ac:chgData name="LO LO Webb" userId="17ba928da5630d73" providerId="LiveId" clId="{043DDDBB-0D42-4943-9357-07C445422B84}" dt="2025-05-07T15:01:08.375" v="30" actId="478"/>
          <ac:cxnSpMkLst>
            <pc:docMk/>
            <pc:sldMk cId="0" sldId="283"/>
            <ac:cxnSpMk id="2256" creationId="{00000000-0000-0000-0000-000000000000}"/>
          </ac:cxnSpMkLst>
        </pc:cxnChg>
        <pc:cxnChg chg="mod">
          <ac:chgData name="LO LO Webb" userId="17ba928da5630d73" providerId="LiveId" clId="{043DDDBB-0D42-4943-9357-07C445422B84}" dt="2025-05-07T15:01:43.358" v="38" actId="478"/>
          <ac:cxnSpMkLst>
            <pc:docMk/>
            <pc:sldMk cId="0" sldId="283"/>
            <ac:cxnSpMk id="2257" creationId="{00000000-0000-0000-0000-000000000000}"/>
          </ac:cxnSpMkLst>
        </pc:cxnChg>
      </pc:sldChg>
      <pc:sldChg chg="modSp mod">
        <pc:chgData name="LO LO Webb" userId="17ba928da5630d73" providerId="LiveId" clId="{043DDDBB-0D42-4943-9357-07C445422B84}" dt="2025-05-07T15:04:22.794" v="63" actId="313"/>
        <pc:sldMkLst>
          <pc:docMk/>
          <pc:sldMk cId="0" sldId="284"/>
        </pc:sldMkLst>
        <pc:spChg chg="mod">
          <ac:chgData name="LO LO Webb" userId="17ba928da5630d73" providerId="LiveId" clId="{043DDDBB-0D42-4943-9357-07C445422B84}" dt="2025-05-07T15:04:22.794" v="63" actId="313"/>
          <ac:spMkLst>
            <pc:docMk/>
            <pc:sldMk cId="0" sldId="284"/>
            <ac:spMk id="8" creationId="{C9771708-882C-2EDE-8357-2245D6E0FF3A}"/>
          </ac:spMkLst>
        </pc:spChg>
      </pc:sldChg>
      <pc:sldChg chg="add del">
        <pc:chgData name="LO LO Webb" userId="17ba928da5630d73" providerId="LiveId" clId="{043DDDBB-0D42-4943-9357-07C445422B84}" dt="2025-05-07T15:01:59.303" v="40" actId="47"/>
        <pc:sldMkLst>
          <pc:docMk/>
          <pc:sldMk cId="0" sldId="290"/>
        </pc:sldMkLst>
      </pc:sldChg>
      <pc:sldMasterChg chg="delSldLayout">
        <pc:chgData name="LO LO Webb" userId="17ba928da5630d73" providerId="LiveId" clId="{043DDDBB-0D42-4943-9357-07C445422B84}" dt="2025-05-07T15:02:33.874" v="42" actId="47"/>
        <pc:sldMasterMkLst>
          <pc:docMk/>
          <pc:sldMasterMk cId="3241084677" sldId="2147483648"/>
        </pc:sldMasterMkLst>
        <pc:sldLayoutChg chg="del">
          <pc:chgData name="LO LO Webb" userId="17ba928da5630d73" providerId="LiveId" clId="{043DDDBB-0D42-4943-9357-07C445422B84}" dt="2025-05-07T14:56:09.409" v="11" actId="47"/>
          <pc:sldLayoutMkLst>
            <pc:docMk/>
            <pc:sldMasterMk cId="3241084677" sldId="2147483648"/>
            <pc:sldLayoutMk cId="1382534983" sldId="2147483663"/>
          </pc:sldLayoutMkLst>
        </pc:sldLayoutChg>
        <pc:sldLayoutChg chg="del">
          <pc:chgData name="LO LO Webb" userId="17ba928da5630d73" providerId="LiveId" clId="{043DDDBB-0D42-4943-9357-07C445422B84}" dt="2025-05-07T15:02:33.874" v="42" actId="47"/>
          <pc:sldLayoutMkLst>
            <pc:docMk/>
            <pc:sldMasterMk cId="3241084677" sldId="2147483648"/>
            <pc:sldLayoutMk cId="1292571132" sldId="2147483671"/>
          </pc:sldLayoutMkLst>
        </pc:sldLayoutChg>
        <pc:sldLayoutChg chg="del">
          <pc:chgData name="LO LO Webb" userId="17ba928da5630d73" providerId="LiveId" clId="{043DDDBB-0D42-4943-9357-07C445422B84}" dt="2025-05-07T14:57:40.808" v="13" actId="47"/>
          <pc:sldLayoutMkLst>
            <pc:docMk/>
            <pc:sldMasterMk cId="3241084677" sldId="2147483648"/>
            <pc:sldLayoutMk cId="2325838996" sldId="214748367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1BAB8-1625-4D95-A266-BBF23EF95D5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60B09-6C95-448D-A006-811D34B98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4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724a2348e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724a2348e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75ba4a169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75ba4a169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1605CA5C-11F9-308C-435E-4267E713E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58730F2-EBB4-4141-0137-13EF64A74A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CF8F1219-0A03-D5AF-56A3-7DB9F2D3EC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078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75ba4a169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75ba4a169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75ba4a1694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75ba4a1694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724a2348e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724a2348e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1. Steam’s recommendations are based on co-purchases, not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Our goal: use </a:t>
            </a:r>
            <a:r>
              <a:rPr lang="en-US" b="1" dirty="0"/>
              <a:t>NLP and sentiment</a:t>
            </a:r>
            <a:r>
              <a:rPr lang="en-US" dirty="0"/>
              <a:t> to understand what makes a game feel right for the player.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wanted to enable recommendations by </a:t>
            </a:r>
            <a:r>
              <a:rPr lang="en-US" b="1" dirty="0"/>
              <a:t>mood, playstyle, and vibe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2. Kaggle dataset: ~50,000+ Steam games</a:t>
            </a:r>
          </a:p>
          <a:p>
            <a:pPr>
              <a:buNone/>
            </a:pPr>
            <a:r>
              <a:rPr lang="en-US" dirty="0"/>
              <a:t>Included: titles, descriptions, tags, ratings, platform info, prices, etc.</a:t>
            </a:r>
          </a:p>
          <a:p>
            <a:r>
              <a:rPr lang="en-US" dirty="0"/>
              <a:t>Additional metadata via JSON file (merged with CSV)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3. Cleaned description: removed </a:t>
            </a:r>
            <a:r>
              <a:rPr lang="en-US" dirty="0" err="1"/>
              <a:t>stopwords</a:t>
            </a:r>
            <a:r>
              <a:rPr lang="en-US" dirty="0"/>
              <a:t>, punctuation, lowercase</a:t>
            </a:r>
          </a:p>
          <a:p>
            <a:pPr>
              <a:buNone/>
            </a:pPr>
            <a:r>
              <a:rPr lang="en-US" dirty="0"/>
              <a:t>Created </a:t>
            </a:r>
            <a:r>
              <a:rPr lang="en-US" dirty="0" err="1"/>
              <a:t>clean_description</a:t>
            </a:r>
            <a:r>
              <a:rPr lang="en-US" dirty="0"/>
              <a:t> column</a:t>
            </a:r>
          </a:p>
          <a:p>
            <a:pPr>
              <a:buNone/>
            </a:pPr>
            <a:r>
              <a:rPr lang="en-US" dirty="0"/>
              <a:t>Used </a:t>
            </a:r>
            <a:r>
              <a:rPr lang="en-US" b="1" dirty="0"/>
              <a:t>TF-IDF Vectorization</a:t>
            </a:r>
            <a:r>
              <a:rPr lang="en-US" dirty="0"/>
              <a:t> to convert text into meaningful numeric features</a:t>
            </a:r>
          </a:p>
          <a:p>
            <a:r>
              <a:rPr lang="en-US" dirty="0"/>
              <a:t>Sampled 2,000 games for memory-efficient cosine similarity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4. Used </a:t>
            </a:r>
            <a:r>
              <a:rPr lang="en-US" b="1" dirty="0"/>
              <a:t>cosine similarity</a:t>
            </a:r>
            <a:r>
              <a:rPr lang="en-US" dirty="0"/>
              <a:t> on TF-IDF vectors to find similar games</a:t>
            </a:r>
          </a:p>
          <a:p>
            <a:pPr>
              <a:buNone/>
            </a:pPr>
            <a:r>
              <a:rPr lang="en-US" dirty="0"/>
              <a:t>Input: game title → Output: top 5 similar games</a:t>
            </a:r>
          </a:p>
          <a:p>
            <a:pPr>
              <a:buNone/>
            </a:pPr>
            <a:r>
              <a:rPr lang="en-US" dirty="0"/>
              <a:t>Bonus: Added </a:t>
            </a:r>
            <a:r>
              <a:rPr lang="en-US" b="1" dirty="0"/>
              <a:t>mood matching</a:t>
            </a:r>
            <a:r>
              <a:rPr lang="en-US" dirty="0"/>
              <a:t> based on description + tags!</a:t>
            </a:r>
          </a:p>
          <a:p>
            <a:r>
              <a:rPr lang="en-US" dirty="0"/>
              <a:t>Optional: filtered by moods like </a:t>
            </a:r>
            <a:r>
              <a:rPr lang="en-US" i="1" dirty="0"/>
              <a:t>Strategic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etc.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5. Defined keywords for moods: </a:t>
            </a:r>
            <a:r>
              <a:rPr lang="en-US" i="1" dirty="0"/>
              <a:t>Intense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</a:t>
            </a:r>
            <a:r>
              <a:rPr lang="en-US" i="1" dirty="0"/>
              <a:t>Scary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etc.</a:t>
            </a:r>
          </a:p>
          <a:p>
            <a:pPr>
              <a:buNone/>
            </a:pPr>
            <a:r>
              <a:rPr lang="en-US" dirty="0"/>
              <a:t>Tagged each game using NLP from both description + tags</a:t>
            </a:r>
          </a:p>
          <a:p>
            <a:r>
              <a:rPr lang="en-US" dirty="0"/>
              <a:t>Now users can ask:</a:t>
            </a:r>
            <a:br>
              <a:rPr lang="en-US" dirty="0"/>
            </a:br>
            <a:r>
              <a:rPr lang="en-US" i="1" dirty="0"/>
              <a:t>“What games are similar to X, but only if I want something relaxing?”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6. Learned practical NLP: TF-IDF, cosine similarity, text preprocessing</a:t>
            </a:r>
          </a:p>
          <a:p>
            <a:pPr>
              <a:buNone/>
            </a:pPr>
            <a:r>
              <a:rPr lang="en-US" dirty="0"/>
              <a:t>Saw the impact of emotion-aware filtering</a:t>
            </a:r>
          </a:p>
          <a:p>
            <a:pPr>
              <a:buNone/>
            </a:pPr>
            <a:r>
              <a:rPr lang="en-US" dirty="0"/>
              <a:t>Potential next steps: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Streamlit</a:t>
            </a:r>
            <a:r>
              <a:rPr lang="en-US" dirty="0"/>
              <a:t> UI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Steam API to pull live game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deeper ML models (e.g. embeddings or BERT)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24a2348e6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24a2348e6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5ba4a1694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5ba4a1694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75ba4a169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75ba4a169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5ba4a169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5ba4a169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B98C0CA0-73AB-D4BF-EE8D-A0AFF2A0D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779EACA-D34F-7C33-0D79-9D952FC68C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5203D032-990C-B7CE-4520-3165553CB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25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75ba4a1694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75ba4a1694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96CA-FC8C-390A-F199-7B6E7DBC9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71B3A-2499-28F3-3936-020AFF85B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9ED00-0227-8335-4A9E-56899F9E2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CA6A9-859E-5928-DD29-03733272E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340CF-1B35-C137-86D5-91C9A59E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0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534E5-6C3A-F2DA-E1E0-B949CB2F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F95A9-B947-681D-5B41-48BF385C5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01D5-5DE2-2EE9-A856-F847F6D15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8D152-BEE7-CA64-8732-3A4E19DB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BEFFB-BE2D-5F12-07B0-1A2B1335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8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18C43A-190D-2E4F-ED92-B134076E6E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4569C9-5DAF-4FD6-B39C-5C03A2F9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34CBB-BF57-632C-B2BA-CE701DBD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F77CA-5A1A-D3DA-2FE2-EA76DDDA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61F18-DD99-1964-2B6E-B1A565DB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0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5587367" y="1852084"/>
            <a:ext cx="56512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5587500" y="3033517"/>
            <a:ext cx="5651200" cy="2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6104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1274233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7" hasCustomPrompt="1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1171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16233" y="2980000"/>
            <a:ext cx="58136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764633" y="1783767"/>
            <a:ext cx="2516800" cy="1122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12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836033" y="4176233"/>
            <a:ext cx="4374000" cy="8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2034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2"/>
          </p:nvPr>
        </p:nvSpPr>
        <p:spPr>
          <a:xfrm>
            <a:off x="9600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3"/>
          </p:nvPr>
        </p:nvSpPr>
        <p:spPr>
          <a:xfrm>
            <a:off x="45384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81168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5"/>
          </p:nvPr>
        </p:nvSpPr>
        <p:spPr>
          <a:xfrm>
            <a:off x="45384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45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1"/>
          </p:nvPr>
        </p:nvSpPr>
        <p:spPr>
          <a:xfrm>
            <a:off x="2709800" y="14734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ubTitle" idx="2"/>
          </p:nvPr>
        </p:nvSpPr>
        <p:spPr>
          <a:xfrm>
            <a:off x="2709800" y="21030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3"/>
          </p:nvPr>
        </p:nvSpPr>
        <p:spPr>
          <a:xfrm>
            <a:off x="5715200" y="45634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ubTitle" idx="4"/>
          </p:nvPr>
        </p:nvSpPr>
        <p:spPr>
          <a:xfrm>
            <a:off x="8720600" y="333328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5"/>
          </p:nvPr>
        </p:nvSpPr>
        <p:spPr>
          <a:xfrm>
            <a:off x="5715200" y="39338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6"/>
          </p:nvPr>
        </p:nvSpPr>
        <p:spPr>
          <a:xfrm>
            <a:off x="8720600" y="27036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6854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>
            <a:spLocks noGrp="1"/>
          </p:cNvSpPr>
          <p:nvPr>
            <p:ph type="subTitle" idx="1"/>
          </p:nvPr>
        </p:nvSpPr>
        <p:spPr>
          <a:xfrm>
            <a:off x="9600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2"/>
          </p:nvPr>
        </p:nvSpPr>
        <p:spPr>
          <a:xfrm>
            <a:off x="960000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3"/>
          </p:nvPr>
        </p:nvSpPr>
        <p:spPr>
          <a:xfrm>
            <a:off x="7409203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4"/>
          </p:nvPr>
        </p:nvSpPr>
        <p:spPr>
          <a:xfrm>
            <a:off x="960000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5"/>
          </p:nvPr>
        </p:nvSpPr>
        <p:spPr>
          <a:xfrm>
            <a:off x="7409203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6"/>
          </p:nvPr>
        </p:nvSpPr>
        <p:spPr>
          <a:xfrm>
            <a:off x="9600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7"/>
          </p:nvPr>
        </p:nvSpPr>
        <p:spPr>
          <a:xfrm>
            <a:off x="74092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8"/>
          </p:nvPr>
        </p:nvSpPr>
        <p:spPr>
          <a:xfrm>
            <a:off x="74092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610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960000" y="1630167"/>
            <a:ext cx="3522000" cy="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"/>
          </p:nvPr>
        </p:nvSpPr>
        <p:spPr>
          <a:xfrm>
            <a:off x="960000" y="2613600"/>
            <a:ext cx="3522000" cy="31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1450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960000" y="3028193"/>
            <a:ext cx="3759600" cy="1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960000" y="2279633"/>
            <a:ext cx="3759600" cy="8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0671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4299-D81B-B09B-3E0F-416DB726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0666-F69A-8E0A-6B80-CF5D399B4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49D73-7665-B57E-274A-FE39CC6E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AA281-8B85-B3FA-3FDC-B2D356F1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3F7C3-9973-98FE-6991-998838256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08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960000" y="1287300"/>
            <a:ext cx="10272000" cy="4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5678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 rot="10800000"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0288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953467" y="4093184"/>
            <a:ext cx="3614800" cy="1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953467" y="1036833"/>
            <a:ext cx="3205600" cy="3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>
            <a:spLocks noGrp="1"/>
          </p:cNvSpPr>
          <p:nvPr>
            <p:ph type="pic" idx="2"/>
          </p:nvPr>
        </p:nvSpPr>
        <p:spPr>
          <a:xfrm>
            <a:off x="6254405" y="732299"/>
            <a:ext cx="4718400" cy="5412400"/>
          </a:xfrm>
          <a:prstGeom prst="rect">
            <a:avLst/>
          </a:prstGeom>
          <a:noFill/>
          <a:ln>
            <a:noFill/>
          </a:ln>
          <a:effectLst>
            <a:outerShdw blurRad="57150" dist="38100" dir="1860000" algn="bl" rotWithShape="0">
              <a:schemeClr val="lt1">
                <a:alpha val="50000"/>
              </a:schemeClr>
            </a:outerShdw>
          </a:effectLst>
        </p:spPr>
      </p:sp>
    </p:spTree>
    <p:extLst>
      <p:ext uri="{BB962C8B-B14F-4D97-AF65-F5344CB8AC3E}">
        <p14:creationId xmlns:p14="http://schemas.microsoft.com/office/powerpoint/2010/main" val="1542330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953460" y="1742816"/>
            <a:ext cx="544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666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455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03213-86A6-F71E-1A59-1A39BF2B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14A29-C3F0-DB54-940C-E66E3FDB5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AB27F-ED12-D4C2-6A08-2BE3A535A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C600F-AF8E-AB57-9248-92064A211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D2F75-31CE-3B04-184D-E04D7B2A4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31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25678-0BF5-736C-4CF8-69467FAD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008A5-B4F1-2254-EC8E-4194B16F8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54972-19B4-5F9C-9412-FB70C3FFF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A391E-68BA-4633-DC55-C3B38F8C7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A0C34-05C0-D3FE-3D77-CBC0EF6B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CA789-60DE-ED62-E261-41A209AA4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2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E0A0A-9AC6-D92D-BD39-026709BE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B3E98-AF09-B75D-682C-724C28171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07AB9-7C35-0610-F625-F979F7FAC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C9A33B-9B45-C4C8-D118-0DAB43801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52BB6C-B7D9-5699-D8B4-CC3AFC73FE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CA3F89-EF6E-B98A-7CC1-52F489A9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2088EC-908C-0D31-BBB9-84802952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F8FFC-A9D2-E80A-EE38-EC76CD391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7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E636D-CC88-22CF-BEDB-68CB56D6F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F245F-00D7-DCB9-3E9D-9F52860A2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A474A-138F-1D38-083C-EBAC5E6A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72A78-D56A-85C9-55D8-F6D0E142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CFA2F-6A35-3C26-1E97-8A7738BF7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8309E0-9329-D0BB-2BDE-9FDAFC93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9D7D1-15D0-0DB0-DE86-6E31B3576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0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02C1-B4A0-204D-BFF7-77697963C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8DF2-8346-95A9-CC92-80EE462CF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AD0CB-5D53-41E0-AF9B-343337C2C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370D3-E419-7D15-3621-32D17378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2A4AF-8BF2-BD2D-F19E-F90246E56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7F5DF-1653-0F2A-25ED-877BDA3C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0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4A93-4515-73E1-754C-262A23E29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698B57-32C5-8054-0B61-E1495DEFB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E8437-6636-547D-0C94-EF22AC836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D97B0-492C-3FF6-4538-5E717A6E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72AF0-1F5C-8C53-99A1-B216717CF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43AE-FCE0-0AE4-D1D7-346E683C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70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FCB24-CB6F-0A66-8F5D-87F9FF9E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9C405-5782-8B39-02B1-7F45B0E49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D7DC6-3B42-17B0-1ED1-D1583A9952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AD1B5-1F4B-11BC-93C9-207BDDB2A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6B2BB-E77F-6132-0F7B-A47414583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8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2" r:id="rId22"/>
    <p:sldLayoutId id="214748367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cormickaustin/Project_3_Group_3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>
            <a:spLocks noGrp="1"/>
          </p:cNvSpPr>
          <p:nvPr>
            <p:ph type="title"/>
          </p:nvPr>
        </p:nvSpPr>
        <p:spPr>
          <a:xfrm>
            <a:off x="5422475" y="2909533"/>
            <a:ext cx="56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6000" b="1" dirty="0">
                <a:solidFill>
                  <a:schemeClr val="bg1"/>
                </a:solidFill>
              </a:rPr>
              <a:t>Steam Game  Recommender</a:t>
            </a:r>
            <a:br>
              <a:rPr lang="en" sz="2800" b="1" i="1" dirty="0">
                <a:solidFill>
                  <a:schemeClr val="bg1"/>
                </a:solidFill>
              </a:rPr>
            </a:br>
            <a:r>
              <a:rPr lang="en" sz="2800" b="1" i="1" dirty="0">
                <a:solidFill>
                  <a:schemeClr val="bg1"/>
                </a:solidFill>
              </a:rPr>
              <a:t>May 7</a:t>
            </a:r>
            <a:r>
              <a:rPr lang="en" sz="2800" b="1" i="1" baseline="30000" dirty="0">
                <a:solidFill>
                  <a:schemeClr val="bg1"/>
                </a:solidFill>
              </a:rPr>
              <a:t>th</a:t>
            </a:r>
            <a:r>
              <a:rPr lang="en" sz="2800" b="1" i="1" dirty="0">
                <a:solidFill>
                  <a:schemeClr val="bg1"/>
                </a:solidFill>
              </a:rPr>
              <a:t>, 2025</a:t>
            </a:r>
            <a:endParaRPr sz="6000" b="1" i="1" dirty="0">
              <a:solidFill>
                <a:schemeClr val="bg1"/>
              </a:solidFill>
            </a:endParaRPr>
          </a:p>
        </p:txBody>
      </p:sp>
      <p:pic>
        <p:nvPicPr>
          <p:cNvPr id="226" name="Google Shape;226;p37"/>
          <p:cNvPicPr preferRelativeResize="0"/>
          <p:nvPr/>
        </p:nvPicPr>
        <p:blipFill rotWithShape="1">
          <a:blip r:embed="rId3">
            <a:alphaModFix/>
          </a:blip>
          <a:srcRect l="35486" r="23972" b="11363"/>
          <a:stretch/>
        </p:blipFill>
        <p:spPr>
          <a:xfrm>
            <a:off x="100968" y="-85267"/>
            <a:ext cx="5065664" cy="622993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/>
        </p:nvSpPr>
        <p:spPr>
          <a:xfrm>
            <a:off x="2167036" y="2787133"/>
            <a:ext cx="1565200" cy="1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0666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AI</a:t>
            </a:r>
            <a:endParaRPr sz="10666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79011E-B94B-1B1F-D35C-C0AE19C41765}"/>
              </a:ext>
            </a:extLst>
          </p:cNvPr>
          <p:cNvSpPr txBox="1"/>
          <p:nvPr/>
        </p:nvSpPr>
        <p:spPr>
          <a:xfrm>
            <a:off x="7570818" y="4268449"/>
            <a:ext cx="2916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By:</a:t>
            </a:r>
          </a:p>
          <a:p>
            <a:r>
              <a:rPr lang="en-US" i="1" dirty="0">
                <a:solidFill>
                  <a:schemeClr val="bg1"/>
                </a:solidFill>
              </a:rPr>
              <a:t>Austin McCormick</a:t>
            </a:r>
          </a:p>
          <a:p>
            <a:r>
              <a:rPr lang="en-US" i="1" dirty="0">
                <a:solidFill>
                  <a:schemeClr val="bg1"/>
                </a:solidFill>
              </a:rPr>
              <a:t>Kashif Zafar</a:t>
            </a:r>
          </a:p>
          <a:p>
            <a:r>
              <a:rPr lang="en-US" i="1" dirty="0">
                <a:solidFill>
                  <a:schemeClr val="bg1"/>
                </a:solidFill>
              </a:rPr>
              <a:t>Laurie Webb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8"/>
          <p:cNvSpPr txBox="1">
            <a:spLocks noGrp="1"/>
          </p:cNvSpPr>
          <p:nvPr>
            <p:ph type="title"/>
          </p:nvPr>
        </p:nvSpPr>
        <p:spPr>
          <a:xfrm>
            <a:off x="472197" y="1742800"/>
            <a:ext cx="5440800" cy="33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DEMO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402" name="Google Shape;402;p48"/>
          <p:cNvPicPr preferRelativeResize="0"/>
          <p:nvPr/>
        </p:nvPicPr>
        <p:blipFill rotWithShape="1">
          <a:blip r:embed="rId3">
            <a:alphaModFix/>
          </a:blip>
          <a:srcRect l="12843" r="36229" b="14266"/>
          <a:stretch/>
        </p:blipFill>
        <p:spPr>
          <a:xfrm>
            <a:off x="5145505" y="0"/>
            <a:ext cx="6813165" cy="64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/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What We Learned</a:t>
            </a:r>
          </a:p>
        </p:txBody>
      </p:sp>
      <p:sp>
        <p:nvSpPr>
          <p:cNvPr id="6" name="Google Shape;313;p46">
            <a:extLst>
              <a:ext uri="{FF2B5EF4-FFF2-40B4-BE49-F238E27FC236}">
                <a16:creationId xmlns:a16="http://schemas.microsoft.com/office/drawing/2014/main" id="{CA71FF9D-7DEF-8A90-82E0-EF42BC861CD8}"/>
              </a:ext>
            </a:extLst>
          </p:cNvPr>
          <p:cNvSpPr/>
          <p:nvPr/>
        </p:nvSpPr>
        <p:spPr>
          <a:xfrm>
            <a:off x="1716947" y="475504"/>
            <a:ext cx="123079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2400" dirty="0"/>
              <a:t>    </a:t>
            </a:r>
            <a:r>
              <a:rPr lang="en-US" sz="4800" dirty="0"/>
              <a:t>06</a:t>
            </a:r>
            <a:endParaRPr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771708-882C-2EDE-8357-2245D6E0FF3A}"/>
              </a:ext>
            </a:extLst>
          </p:cNvPr>
          <p:cNvSpPr txBox="1"/>
          <p:nvPr/>
        </p:nvSpPr>
        <p:spPr>
          <a:xfrm>
            <a:off x="1716947" y="1756611"/>
            <a:ext cx="77398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merge and clean large datasets from multiple 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Writing logic to assign genres and moods when the data isn’t clean.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build and save a working ML recommendation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Building a real-time, scrollable UI using Kivy.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Improving search flexibility by allowing both title and App ID lookups.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8E2744D7-5243-84FC-DD77-CA0E4AF93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E371C1AD-962B-96A1-CC89-E1B05373F7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Challenges We Faced:</a:t>
            </a:r>
          </a:p>
        </p:txBody>
      </p:sp>
      <p:sp>
        <p:nvSpPr>
          <p:cNvPr id="2" name="Google Shape;604;p58">
            <a:extLst>
              <a:ext uri="{FF2B5EF4-FFF2-40B4-BE49-F238E27FC236}">
                <a16:creationId xmlns:a16="http://schemas.microsoft.com/office/drawing/2014/main" id="{79F714EC-133E-7064-B745-6CE32766B9C3}"/>
              </a:ext>
            </a:extLst>
          </p:cNvPr>
          <p:cNvSpPr txBox="1">
            <a:spLocks/>
          </p:cNvSpPr>
          <p:nvPr/>
        </p:nvSpPr>
        <p:spPr>
          <a:xfrm>
            <a:off x="684597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Incomplete and Messy Data</a:t>
            </a:r>
          </a:p>
        </p:txBody>
      </p:sp>
      <p:sp>
        <p:nvSpPr>
          <p:cNvPr id="4" name="Google Shape;604;p58">
            <a:extLst>
              <a:ext uri="{FF2B5EF4-FFF2-40B4-BE49-F238E27FC236}">
                <a16:creationId xmlns:a16="http://schemas.microsoft.com/office/drawing/2014/main" id="{24845CDB-367C-5C2E-86FD-D2D959786F13}"/>
              </a:ext>
            </a:extLst>
          </p:cNvPr>
          <p:cNvSpPr txBox="1">
            <a:spLocks/>
          </p:cNvSpPr>
          <p:nvPr/>
        </p:nvSpPr>
        <p:spPr>
          <a:xfrm>
            <a:off x="2562766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Matching Titles Across Datasets</a:t>
            </a:r>
          </a:p>
        </p:txBody>
      </p:sp>
      <p:sp>
        <p:nvSpPr>
          <p:cNvPr id="6" name="Google Shape;604;p58">
            <a:extLst>
              <a:ext uri="{FF2B5EF4-FFF2-40B4-BE49-F238E27FC236}">
                <a16:creationId xmlns:a16="http://schemas.microsoft.com/office/drawing/2014/main" id="{80DBCD94-6B2B-5C8F-C2C8-8E338C2423E9}"/>
              </a:ext>
            </a:extLst>
          </p:cNvPr>
          <p:cNvSpPr txBox="1">
            <a:spLocks/>
          </p:cNvSpPr>
          <p:nvPr/>
        </p:nvSpPr>
        <p:spPr>
          <a:xfrm>
            <a:off x="4662022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Running Our Work Successfully</a:t>
            </a:r>
          </a:p>
        </p:txBody>
      </p:sp>
      <p:sp>
        <p:nvSpPr>
          <p:cNvPr id="7" name="Google Shape;604;p58">
            <a:extLst>
              <a:ext uri="{FF2B5EF4-FFF2-40B4-BE49-F238E27FC236}">
                <a16:creationId xmlns:a16="http://schemas.microsoft.com/office/drawing/2014/main" id="{784FF3BC-1A1D-13BD-0A54-F997A523C2C3}"/>
              </a:ext>
            </a:extLst>
          </p:cNvPr>
          <p:cNvSpPr txBox="1">
            <a:spLocks/>
          </p:cNvSpPr>
          <p:nvPr/>
        </p:nvSpPr>
        <p:spPr>
          <a:xfrm>
            <a:off x="6490822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Kivy UI Errors</a:t>
            </a:r>
          </a:p>
        </p:txBody>
      </p:sp>
      <p:sp>
        <p:nvSpPr>
          <p:cNvPr id="8" name="Google Shape;604;p58">
            <a:extLst>
              <a:ext uri="{FF2B5EF4-FFF2-40B4-BE49-F238E27FC236}">
                <a16:creationId xmlns:a16="http://schemas.microsoft.com/office/drawing/2014/main" id="{3266FC73-357B-ABDC-F0BE-EA4BD4A5CB50}"/>
              </a:ext>
            </a:extLst>
          </p:cNvPr>
          <p:cNvSpPr txBox="1">
            <a:spLocks/>
          </p:cNvSpPr>
          <p:nvPr/>
        </p:nvSpPr>
        <p:spPr>
          <a:xfrm>
            <a:off x="8831743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Improving Search Flexibility</a:t>
            </a:r>
          </a:p>
        </p:txBody>
      </p:sp>
    </p:spTree>
    <p:extLst>
      <p:ext uri="{BB962C8B-B14F-4D97-AF65-F5344CB8AC3E}">
        <p14:creationId xmlns:p14="http://schemas.microsoft.com/office/powerpoint/2010/main" val="32714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9"/>
          <p:cNvSpPr txBox="1">
            <a:spLocks noGrp="1"/>
          </p:cNvSpPr>
          <p:nvPr>
            <p:ph type="title"/>
          </p:nvPr>
        </p:nvSpPr>
        <p:spPr>
          <a:xfrm>
            <a:off x="960000" y="5579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Future Improvements 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623" name="Google Shape;623;p59"/>
          <p:cNvGrpSpPr/>
          <p:nvPr/>
        </p:nvGrpSpPr>
        <p:grpSpPr>
          <a:xfrm>
            <a:off x="968737" y="2190438"/>
            <a:ext cx="5953761" cy="3027052"/>
            <a:chOff x="238125" y="1038125"/>
            <a:chExt cx="7146800" cy="3633625"/>
          </a:xfrm>
        </p:grpSpPr>
        <p:sp>
          <p:nvSpPr>
            <p:cNvPr id="624" name="Google Shape;624;p5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6" name="Google Shape;736;p5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3" name="Google Shape;743;p5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4" name="Google Shape;744;p5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8" name="Google Shape;758;p5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9" name="Google Shape;759;p5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1" name="Google Shape;831;p5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2" name="Google Shape;832;p5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7" name="Google Shape;847;p5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8" name="Google Shape;848;p5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1" name="Google Shape;851;p5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2" name="Google Shape;852;p5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6" name="Google Shape;866;p5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7" name="Google Shape;867;p5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2" name="Google Shape;872;p5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3" name="Google Shape;873;p5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5" name="Google Shape;875;p5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8" name="Google Shape;878;p5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9" name="Google Shape;879;p5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0" name="Google Shape;880;p5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1" name="Google Shape;881;p5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2" name="Google Shape;882;p5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3" name="Google Shape;883;p5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4" name="Google Shape;884;p5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5" name="Google Shape;885;p5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6" name="Google Shape;886;p5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7" name="Google Shape;887;p5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8" name="Google Shape;888;p5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0" name="Google Shape;890;p5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1" name="Google Shape;891;p5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3" name="Google Shape;893;p5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4" name="Google Shape;894;p5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6" name="Google Shape;896;p5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9" name="Google Shape;899;p5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2" name="Google Shape;902;p5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3" name="Google Shape;903;p5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5" name="Google Shape;905;p5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6" name="Google Shape;906;p5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8" name="Google Shape;908;p5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9" name="Google Shape;909;p5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2" name="Google Shape;912;p5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3" name="Google Shape;913;p5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4" name="Google Shape;914;p5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5" name="Google Shape;915;p5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6" name="Google Shape;916;p5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7" name="Google Shape;917;p5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8" name="Google Shape;918;p5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9" name="Google Shape;919;p5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0" name="Google Shape;920;p5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1" name="Google Shape;921;p5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2" name="Google Shape;922;p5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3" name="Google Shape;923;p5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4" name="Google Shape;924;p5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5" name="Google Shape;925;p5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6" name="Google Shape;926;p5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7" name="Google Shape;927;p5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8" name="Google Shape;928;p5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9" name="Google Shape;929;p5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0" name="Google Shape;930;p5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1" name="Google Shape;931;p5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2" name="Google Shape;932;p5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3" name="Google Shape;933;p5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4" name="Google Shape;934;p5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5" name="Google Shape;935;p5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6" name="Google Shape;936;p5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7" name="Google Shape;937;p5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8" name="Google Shape;938;p5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9" name="Google Shape;939;p5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0" name="Google Shape;940;p5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1" name="Google Shape;941;p5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2" name="Google Shape;942;p5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3" name="Google Shape;943;p5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4" name="Google Shape;944;p5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5" name="Google Shape;945;p5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6" name="Google Shape;946;p5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7" name="Google Shape;947;p5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8" name="Google Shape;948;p5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9" name="Google Shape;949;p5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0" name="Google Shape;950;p5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1" name="Google Shape;951;p5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2" name="Google Shape;952;p5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3" name="Google Shape;953;p5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4" name="Google Shape;954;p5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5" name="Google Shape;955;p5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6" name="Google Shape;956;p5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7" name="Google Shape;957;p5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8" name="Google Shape;958;p5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9" name="Google Shape;959;p5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0" name="Google Shape;960;p5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1" name="Google Shape;961;p5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2" name="Google Shape;962;p5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3" name="Google Shape;963;p5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4" name="Google Shape;964;p5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5" name="Google Shape;965;p5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6" name="Google Shape;966;p5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7" name="Google Shape;967;p5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8" name="Google Shape;968;p5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9" name="Google Shape;969;p5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0" name="Google Shape;970;p5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1" name="Google Shape;971;p5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2" name="Google Shape;972;p5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3" name="Google Shape;973;p5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4" name="Google Shape;974;p5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6" name="Google Shape;976;p5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7" name="Google Shape;977;p5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8" name="Google Shape;978;p5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9" name="Google Shape;979;p5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0" name="Google Shape;980;p5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2" name="Google Shape;982;p5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3" name="Google Shape;983;p5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4" name="Google Shape;984;p5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5" name="Google Shape;985;p5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6" name="Google Shape;986;p5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7" name="Google Shape;987;p5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8" name="Google Shape;988;p5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9" name="Google Shape;989;p5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0" name="Google Shape;990;p5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1" name="Google Shape;991;p5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2" name="Google Shape;992;p5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3" name="Google Shape;993;p5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4" name="Google Shape;994;p5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5" name="Google Shape;995;p5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6" name="Google Shape;996;p5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7" name="Google Shape;997;p5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8" name="Google Shape;998;p5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9" name="Google Shape;999;p5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5" name="Google Shape;1005;p5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6" name="Google Shape;1006;p5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7" name="Google Shape;1007;p5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8" name="Google Shape;1008;p5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9" name="Google Shape;1009;p5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0" name="Google Shape;1010;p5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6" name="Google Shape;1016;p5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7" name="Google Shape;1017;p5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8" name="Google Shape;1018;p5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9" name="Google Shape;1019;p5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0" name="Google Shape;1020;p5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1" name="Google Shape;1021;p5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2" name="Google Shape;1022;p5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3" name="Google Shape;1023;p5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4" name="Google Shape;1024;p5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5" name="Google Shape;1025;p5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1" name="Google Shape;1031;p5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2" name="Google Shape;1032;p5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3" name="Google Shape;1033;p5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4" name="Google Shape;1034;p5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5" name="Google Shape;1035;p5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6" name="Google Shape;1036;p5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9" name="Google Shape;1039;p5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0" name="Google Shape;1040;p5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1" name="Google Shape;1041;p5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2" name="Google Shape;1042;p5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3" name="Google Shape;1043;p5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0" name="Google Shape;1050;p5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1" name="Google Shape;1051;p5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0" name="Google Shape;1060;p5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1" name="Google Shape;1061;p5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2" name="Google Shape;1062;p5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3" name="Google Shape;1063;p5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4" name="Google Shape;1064;p5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5" name="Google Shape;1065;p5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6" name="Google Shape;1066;p5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7" name="Google Shape;1067;p5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9" name="Google Shape;1089;p5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0" name="Google Shape;1090;p5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9" name="Google Shape;1099;p5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0" name="Google Shape;1100;p5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1" name="Google Shape;1101;p5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2" name="Google Shape;1102;p5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3" name="Google Shape;1103;p5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4" name="Google Shape;1104;p5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5" name="Google Shape;1105;p5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6" name="Google Shape;1106;p5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8" name="Google Shape;1108;p5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9" name="Google Shape;1109;p5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0" name="Google Shape;1110;p5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1" name="Google Shape;1111;p5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2" name="Google Shape;1112;p5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3" name="Google Shape;1113;p5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8" name="Google Shape;1158;p5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9" name="Google Shape;1159;p5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0" name="Google Shape;1160;p5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1" name="Google Shape;1161;p5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2" name="Google Shape;1162;p5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5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5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5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5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5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5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5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5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3" name="Google Shape;1173;p5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5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5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8" name="Google Shape;1178;p5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5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5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5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5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5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5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5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5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9" name="Google Shape;1189;p5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5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5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5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5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5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5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5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5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5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5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5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5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2" name="Google Shape;1202;p5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3" name="Google Shape;1203;p5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5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5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6" name="Google Shape;1206;p5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8" name="Google Shape;1228;p5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9" name="Google Shape;1229;p5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0" name="Google Shape;1230;p5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1" name="Google Shape;1231;p5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2" name="Google Shape;1232;p5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3" name="Google Shape;1233;p5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4" name="Google Shape;1234;p5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5" name="Google Shape;1235;p5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6" name="Google Shape;1236;p5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7" name="Google Shape;1237;p5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4" name="Google Shape;1244;p5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5" name="Google Shape;1245;p5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6" name="Google Shape;1246;p5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7" name="Google Shape;1247;p5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9" name="Google Shape;1249;p5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7" name="Google Shape;1297;p5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8" name="Google Shape;1298;p5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0" name="Google Shape;1300;p5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1" name="Google Shape;1301;p5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2" name="Google Shape;1302;p5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3" name="Google Shape;1303;p5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4" name="Google Shape;1304;p5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5" name="Google Shape;1305;p5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6" name="Google Shape;1306;p5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7" name="Google Shape;1307;p5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8" name="Google Shape;1308;p5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9" name="Google Shape;1309;p5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0" name="Google Shape;1310;p5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1" name="Google Shape;1311;p5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2" name="Google Shape;1312;p5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3" name="Google Shape;1313;p5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4" name="Google Shape;1314;p5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5" name="Google Shape;1315;p5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6" name="Google Shape;1316;p5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7" name="Google Shape;1317;p5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8" name="Google Shape;1318;p5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9" name="Google Shape;1319;p5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0" name="Google Shape;1320;p5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1" name="Google Shape;1321;p5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6" name="Google Shape;1336;p5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7" name="Google Shape;1337;p5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8" name="Google Shape;1338;p5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9" name="Google Shape;1359;p5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0" name="Google Shape;1360;p5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3" name="Google Shape;1363;p5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4" name="Google Shape;1364;p5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7" name="Google Shape;1367;p5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8" name="Google Shape;1368;p5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9" name="Google Shape;1369;p5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0" name="Google Shape;1370;p5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1" name="Google Shape;1371;p5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2" name="Google Shape;1372;p5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3" name="Google Shape;1373;p5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4" name="Google Shape;1374;p5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5" name="Google Shape;1375;p5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6" name="Google Shape;1376;p5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7" name="Google Shape;1377;p5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8" name="Google Shape;1378;p5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9" name="Google Shape;1379;p5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0" name="Google Shape;1380;p5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1" name="Google Shape;1381;p5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2" name="Google Shape;1382;p5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3" name="Google Shape;1383;p5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4" name="Google Shape;1394;p5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5" name="Google Shape;1395;p5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6" name="Google Shape;1396;p5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7" name="Google Shape;1397;p5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8" name="Google Shape;1398;p5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9" name="Google Shape;1399;p5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0" name="Google Shape;1400;p5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1" name="Google Shape;1401;p5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2" name="Google Shape;1402;p5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3" name="Google Shape;1403;p5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4" name="Google Shape;1404;p5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5" name="Google Shape;1405;p5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6" name="Google Shape;1406;p5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8" name="Google Shape;1408;p5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9" name="Google Shape;1409;p5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0" name="Google Shape;1410;p5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1" name="Google Shape;1411;p5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2" name="Google Shape;1412;p5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3" name="Google Shape;1413;p5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4" name="Google Shape;1414;p5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5" name="Google Shape;1415;p5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6" name="Google Shape;1416;p5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7" name="Google Shape;1417;p5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8" name="Google Shape;1418;p5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9" name="Google Shape;1419;p5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0" name="Google Shape;1420;p5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1" name="Google Shape;1421;p5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2" name="Google Shape;1422;p5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5" name="Google Shape;1425;p5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6" name="Google Shape;1426;p5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7" name="Google Shape;1427;p5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8" name="Google Shape;1428;p5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9" name="Google Shape;1429;p5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0" name="Google Shape;1430;p5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1" name="Google Shape;1431;p5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2" name="Google Shape;1432;p5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3" name="Google Shape;1433;p5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4" name="Google Shape;1434;p5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1" name="Google Shape;1441;p5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2" name="Google Shape;1442;p5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3" name="Google Shape;1443;p5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4" name="Google Shape;1444;p5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5" name="Google Shape;1445;p5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6" name="Google Shape;1446;p5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3" name="Google Shape;1453;p5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4" name="Google Shape;1454;p5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2" name="Google Shape;1462;p5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2" name="Google Shape;1472;p5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3" name="Google Shape;1473;p5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5" name="Google Shape;1475;p5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6" name="Google Shape;1476;p5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7" name="Google Shape;1477;p5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9" name="Google Shape;1479;p5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0" name="Google Shape;1480;p5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3" name="Google Shape;1493;p5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8" name="Google Shape;1498;p5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4" name="Google Shape;1534;p5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5" name="Google Shape;1535;p5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6" name="Google Shape;1556;p5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0" name="Google Shape;1920;p5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1" name="Google Shape;1921;p5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2" name="Google Shape;1922;p5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2" name="Google Shape;2122;p5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4" name="Google Shape;2154;p5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5" name="Google Shape;2155;p5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5" name="Google Shape;2175;p5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6" name="Google Shape;2176;p5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7" name="Google Shape;2177;p5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8" name="Google Shape;2178;p5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9" name="Google Shape;2179;p5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0" name="Google Shape;2180;p5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1" name="Google Shape;2181;p5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2" name="Google Shape;2182;p5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3" name="Google Shape;2183;p5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4" name="Google Shape;2184;p5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5" name="Google Shape;2185;p5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6" name="Google Shape;2186;p5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7" name="Google Shape;2187;p5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8" name="Google Shape;2188;p5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9" name="Google Shape;2189;p5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0" name="Google Shape;2190;p5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1" name="Google Shape;2191;p5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2" name="Google Shape;2192;p5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4" name="Google Shape;2194;p5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5" name="Google Shape;2195;p5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202" name="Google Shape;2202;p59"/>
          <p:cNvSpPr/>
          <p:nvPr/>
        </p:nvSpPr>
        <p:spPr>
          <a:xfrm>
            <a:off x="2879500" y="152660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3" name="Google Shape;2203;p59"/>
          <p:cNvSpPr/>
          <p:nvPr/>
        </p:nvSpPr>
        <p:spPr>
          <a:xfrm>
            <a:off x="2879500" y="3107385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4" name="Google Shape;2204;p59"/>
          <p:cNvSpPr/>
          <p:nvPr/>
        </p:nvSpPr>
        <p:spPr>
          <a:xfrm>
            <a:off x="2879500" y="468817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205" name="Google Shape;2205;p59"/>
          <p:cNvGrpSpPr/>
          <p:nvPr/>
        </p:nvGrpSpPr>
        <p:grpSpPr>
          <a:xfrm>
            <a:off x="3177060" y="1714409"/>
            <a:ext cx="476479" cy="476521"/>
            <a:chOff x="5771483" y="1515787"/>
            <a:chExt cx="357359" cy="357391"/>
          </a:xfrm>
        </p:grpSpPr>
        <p:sp>
          <p:nvSpPr>
            <p:cNvPr id="2206" name="Google Shape;2206;p59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8" name="Google Shape;2208;p59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9" name="Google Shape;2209;p59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0" name="Google Shape;2210;p59"/>
          <p:cNvGrpSpPr/>
          <p:nvPr/>
        </p:nvGrpSpPr>
        <p:grpSpPr>
          <a:xfrm>
            <a:off x="3170228" y="4930071"/>
            <a:ext cx="490144" cy="467397"/>
            <a:chOff x="6659725" y="3808035"/>
            <a:chExt cx="367608" cy="350548"/>
          </a:xfrm>
        </p:grpSpPr>
        <p:sp>
          <p:nvSpPr>
            <p:cNvPr id="2211" name="Google Shape;2211;p59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2" name="Google Shape;2212;p59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3" name="Google Shape;2213;p59"/>
          <p:cNvGrpSpPr/>
          <p:nvPr/>
        </p:nvGrpSpPr>
        <p:grpSpPr>
          <a:xfrm>
            <a:off x="3182598" y="3429000"/>
            <a:ext cx="465403" cy="417407"/>
            <a:chOff x="5778676" y="3826972"/>
            <a:chExt cx="349052" cy="313055"/>
          </a:xfrm>
        </p:grpSpPr>
        <p:sp>
          <p:nvSpPr>
            <p:cNvPr id="2214" name="Google Shape;2214;p59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5" name="Google Shape;2215;p59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6" name="Google Shape;2216;p59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7" name="Google Shape;2217;p59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8" name="Google Shape;2218;p59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99BE96F-DDF8-0E6C-FCCB-A1588AF97BF7}"/>
              </a:ext>
            </a:extLst>
          </p:cNvPr>
          <p:cNvSpPr txBox="1"/>
          <p:nvPr/>
        </p:nvSpPr>
        <p:spPr>
          <a:xfrm>
            <a:off x="4560194" y="1526600"/>
            <a:ext cx="4752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Steam API Integration for live game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game screenshots and trailers to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AC6964-13F8-6ADA-3B23-14EA5BAF5C5B}"/>
              </a:ext>
            </a:extLst>
          </p:cNvPr>
          <p:cNvSpPr txBox="1"/>
          <p:nvPr/>
        </p:nvSpPr>
        <p:spPr>
          <a:xfrm>
            <a:off x="4570927" y="3324469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charts/visuals to show popularity or genre distribution.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53772-73C0-867E-5909-C87BC558DC9D}"/>
              </a:ext>
            </a:extLst>
          </p:cNvPr>
          <p:cNvSpPr txBox="1"/>
          <p:nvPr/>
        </p:nvSpPr>
        <p:spPr>
          <a:xfrm>
            <a:off x="4570927" y="4688170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Enhance mood classification using sentiment analysis or transformer-based NLP models.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1"/>
          <p:cNvSpPr txBox="1">
            <a:spLocks noGrp="1"/>
          </p:cNvSpPr>
          <p:nvPr>
            <p:ph type="title"/>
          </p:nvPr>
        </p:nvSpPr>
        <p:spPr>
          <a:xfrm>
            <a:off x="905341" y="2877665"/>
            <a:ext cx="3614800" cy="305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4800" b="1" dirty="0">
                <a:solidFill>
                  <a:schemeClr val="bg1"/>
                </a:solidFill>
              </a:rPr>
              <a:t>Thank you!!!</a:t>
            </a:r>
            <a:br>
              <a:rPr lang="en" sz="4800" b="1" dirty="0">
                <a:solidFill>
                  <a:schemeClr val="bg1"/>
                </a:solidFill>
              </a:rPr>
            </a:br>
            <a:br>
              <a:rPr lang="en" sz="48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accent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Project 3 Repo</a:t>
            </a:r>
            <a:endParaRPr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22" name="Google Shape;422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4">
            <a:alphaModFix amt="80000"/>
          </a:blip>
          <a:srcRect l="5705" r="36191"/>
          <a:stretch/>
        </p:blipFill>
        <p:spPr>
          <a:xfrm>
            <a:off x="6254406" y="732299"/>
            <a:ext cx="4718319" cy="54123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Project Goal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98" name="Google Shape;198;p36"/>
          <p:cNvSpPr txBox="1">
            <a:spLocks noGrp="1"/>
          </p:cNvSpPr>
          <p:nvPr>
            <p:ph type="title"/>
          </p:nvPr>
        </p:nvSpPr>
        <p:spPr>
          <a:xfrm>
            <a:off x="1274033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99" name="Google Shape;199;p36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1800" i="1" dirty="0">
                <a:solidFill>
                  <a:schemeClr val="bg1"/>
                </a:solidFill>
              </a:rPr>
              <a:t>What Problem We Are Solving!</a:t>
            </a:r>
            <a:endParaRPr sz="1800" i="1" dirty="0">
              <a:solidFill>
                <a:schemeClr val="bg1"/>
              </a:solidFill>
            </a:endParaRPr>
          </a:p>
        </p:txBody>
      </p:sp>
      <p:sp>
        <p:nvSpPr>
          <p:cNvPr id="200" name="Google Shape;200;p36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b="1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TABLE OF CONTENTS</a:t>
            </a:r>
            <a:endParaRPr b="1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01" name="Google Shape;201;p36"/>
          <p:cNvSpPr txBox="1">
            <a:spLocks noGrp="1"/>
          </p:cNvSpPr>
          <p:nvPr>
            <p:ph type="title" idx="4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202" name="Google Shape;202;p36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Steam Dataset- What we Used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3" name="Google Shape;203;p36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Dataset Overview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4" name="Google Shape;204;p36"/>
          <p:cNvSpPr txBox="1">
            <a:spLocks noGrp="1"/>
          </p:cNvSpPr>
          <p:nvPr>
            <p:ph type="title" idx="7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Cleaning the Data : Making Text Usable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NLP Preprocessing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13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How We Applied and Trained Our Model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TF-IDF + KNN Model 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0" name="Google Shape;210;p36"/>
          <p:cNvSpPr txBox="1">
            <a:spLocks noGrp="1"/>
          </p:cNvSpPr>
          <p:nvPr>
            <p:ph type="title" idx="16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211" name="Google Shape;211;p36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i="1" dirty="0">
                <a:solidFill>
                  <a:schemeClr val="bg1"/>
                </a:solidFill>
              </a:rPr>
              <a:t>Identifying Our UI and Sneak Peak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Kivy User Interface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19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sp>
        <p:nvSpPr>
          <p:cNvPr id="214" name="Google Shape;214;p36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What We Learned &amp; Where This Could Go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5" name="Google Shape;215;p36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Results, Takeaways, and Whats next</a:t>
            </a:r>
          </a:p>
        </p:txBody>
      </p:sp>
      <p:cxnSp>
        <p:nvCxnSpPr>
          <p:cNvPr id="216" name="Google Shape;216;p36"/>
          <p:cNvCxnSpPr>
            <a:stCxn id="198" idx="1"/>
            <a:endCxn id="201" idx="0"/>
          </p:cNvCxnSpPr>
          <p:nvPr/>
        </p:nvCxnSpPr>
        <p:spPr>
          <a:xfrm rot="10800000" flipH="1" flipV="1">
            <a:off x="1274033" y="2131399"/>
            <a:ext cx="380400" cy="1058033"/>
          </a:xfrm>
          <a:prstGeom prst="bentConnector4">
            <a:avLst>
              <a:gd name="adj1" fmla="val -60095"/>
              <a:gd name="adj2" fmla="val 78109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6"/>
          <p:cNvCxnSpPr>
            <a:stCxn id="201" idx="2"/>
            <a:endCxn id="204" idx="1"/>
          </p:cNvCxnSpPr>
          <p:nvPr/>
        </p:nvCxnSpPr>
        <p:spPr>
          <a:xfrm rot="5400000">
            <a:off x="935233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6"/>
          <p:cNvCxnSpPr>
            <a:stCxn id="207" idx="1"/>
            <a:endCxn id="210" idx="0"/>
          </p:cNvCxnSpPr>
          <p:nvPr/>
        </p:nvCxnSpPr>
        <p:spPr>
          <a:xfrm flipH="1">
            <a:off x="10537367" y="2131400"/>
            <a:ext cx="380400" cy="1058000"/>
          </a:xfrm>
          <a:prstGeom prst="bentConnector4">
            <a:avLst>
              <a:gd name="adj1" fmla="val -83465"/>
              <a:gd name="adj2" fmla="val 78111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36"/>
          <p:cNvCxnSpPr>
            <a:stCxn id="210" idx="2"/>
            <a:endCxn id="213" idx="1"/>
          </p:cNvCxnSpPr>
          <p:nvPr/>
        </p:nvCxnSpPr>
        <p:spPr>
          <a:xfrm rot="-5400000" flipH="1">
            <a:off x="10198767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What Steps We Took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8" name="Google Shape;248;p40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Kickoff: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0" name="Google Shape;250;p40"/>
          <p:cNvSpPr txBox="1">
            <a:spLocks noGrp="1"/>
          </p:cNvSpPr>
          <p:nvPr>
            <p:ph type="subTitle" idx="2"/>
          </p:nvPr>
        </p:nvSpPr>
        <p:spPr>
          <a:xfrm>
            <a:off x="9600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Assign Roles, Explore Dataset, Set up GitHub and task boards.</a:t>
            </a:r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3"/>
          </p:nvPr>
        </p:nvSpPr>
        <p:spPr>
          <a:xfrm>
            <a:off x="45384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and preprocess game data (descriptions, tags, reviews, Start NLP processing, Review NLP features, Tune NLP models, Build UI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2" name="Google Shape;252;p40"/>
          <p:cNvSpPr txBox="1">
            <a:spLocks noGrp="1"/>
          </p:cNvSpPr>
          <p:nvPr>
            <p:ph type="subTitle" idx="4"/>
          </p:nvPr>
        </p:nvSpPr>
        <p:spPr>
          <a:xfrm>
            <a:off x="8159080" y="418701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UI Testing and performance tuning, Finalize Notebooks, Prep GitHub README and polish slides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5"/>
          </p:nvPr>
        </p:nvSpPr>
        <p:spPr>
          <a:xfrm>
            <a:off x="4538400" y="3530633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Up and Building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4" name="Google Shape;254;p40"/>
          <p:cNvSpPr/>
          <p:nvPr/>
        </p:nvSpPr>
        <p:spPr>
          <a:xfrm>
            <a:off x="15920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5" name="Google Shape;255;p40"/>
          <p:cNvSpPr/>
          <p:nvPr/>
        </p:nvSpPr>
        <p:spPr>
          <a:xfrm>
            <a:off x="51704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6" name="Google Shape;256;p40"/>
          <p:cNvSpPr/>
          <p:nvPr/>
        </p:nvSpPr>
        <p:spPr>
          <a:xfrm>
            <a:off x="87488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57" name="Google Shape;257;p40"/>
          <p:cNvGrpSpPr/>
          <p:nvPr/>
        </p:nvGrpSpPr>
        <p:grpSpPr>
          <a:xfrm>
            <a:off x="9433237" y="2240394"/>
            <a:ext cx="482329" cy="782612"/>
            <a:chOff x="2691555" y="2884503"/>
            <a:chExt cx="215044" cy="348924"/>
          </a:xfrm>
        </p:grpSpPr>
        <p:sp>
          <p:nvSpPr>
            <p:cNvPr id="258" name="Google Shape;258;p40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9" name="Google Shape;259;p40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0" name="Google Shape;260;p40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1" name="Google Shape;261;p40"/>
          <p:cNvSpPr/>
          <p:nvPr/>
        </p:nvSpPr>
        <p:spPr>
          <a:xfrm>
            <a:off x="5715024" y="2249904"/>
            <a:ext cx="761952" cy="76359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62" name="Google Shape;262;p40"/>
          <p:cNvGrpSpPr/>
          <p:nvPr/>
        </p:nvGrpSpPr>
        <p:grpSpPr>
          <a:xfrm>
            <a:off x="2192238" y="2255879"/>
            <a:ext cx="650727" cy="751643"/>
            <a:chOff x="1331406" y="1513361"/>
            <a:chExt cx="301784" cy="348607"/>
          </a:xfrm>
        </p:grpSpPr>
        <p:sp>
          <p:nvSpPr>
            <p:cNvPr id="263" name="Google Shape;263;p40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4" name="Google Shape;264;p40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5" name="Google Shape;265;p40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6" name="Google Shape;266;p40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>
            <a:spLocks noGrp="1"/>
          </p:cNvSpPr>
          <p:nvPr>
            <p:ph type="title" idx="2"/>
          </p:nvPr>
        </p:nvSpPr>
        <p:spPr>
          <a:xfrm>
            <a:off x="2764633" y="1514601"/>
            <a:ext cx="2516800" cy="11224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5086891" y="-1054900"/>
            <a:ext cx="5988864" cy="7912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1836033" y="3665999"/>
            <a:ext cx="4374000" cy="300462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This is a content-based recommender system that suggests Steam games based on a user's input — either a game title, genre, mood, or App ID. It uses text analysis and machine learning to recommend similar games and includes a clean, dark-themed interface built with Kivy.</a:t>
            </a:r>
            <a:endParaRPr lang="en-US" dirty="0">
              <a:solidFill>
                <a:schemeClr val="bg1"/>
              </a:solidFill>
            </a:endParaRPr>
          </a:p>
          <a:p>
            <a:pPr marL="0" indent="0"/>
            <a:endParaRPr dirty="0"/>
          </a:p>
        </p:txBody>
      </p:sp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1116233" y="2630801"/>
            <a:ext cx="58136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Project Goal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dirty="0">
                <a:solidFill>
                  <a:schemeClr val="bg1"/>
                </a:solidFill>
              </a:rPr>
              <a:t>Dataset Overview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8" name="Google Shape;308;p46"/>
          <p:cNvSpPr txBox="1">
            <a:spLocks noGrp="1"/>
          </p:cNvSpPr>
          <p:nvPr>
            <p:ph type="subTitle" idx="2"/>
          </p:nvPr>
        </p:nvSpPr>
        <p:spPr>
          <a:xfrm>
            <a:off x="2758400" y="1969288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used two files from the Kaggle : games.csv and games_metadata.json.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9" name="Google Shape;309;p46"/>
          <p:cNvSpPr txBox="1">
            <a:spLocks noGrp="1"/>
          </p:cNvSpPr>
          <p:nvPr>
            <p:ph type="subTitle" idx="3"/>
          </p:nvPr>
        </p:nvSpPr>
        <p:spPr>
          <a:xfrm>
            <a:off x="5715200" y="4389565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bg1"/>
                </a:solidFill>
              </a:rPr>
              <a:t>Merged files using app_id and then cleaned.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0" name="Google Shape;310;p46"/>
          <p:cNvSpPr txBox="1">
            <a:spLocks noGrp="1"/>
          </p:cNvSpPr>
          <p:nvPr>
            <p:ph type="subTitle" idx="4"/>
          </p:nvPr>
        </p:nvSpPr>
        <p:spPr>
          <a:xfrm>
            <a:off x="8928338" y="3174330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engineered additional columns including tags, mood and combined features.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3" name="Google Shape;313;p46"/>
          <p:cNvSpPr/>
          <p:nvPr/>
        </p:nvSpPr>
        <p:spPr>
          <a:xfrm>
            <a:off x="1127400" y="14734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14" name="Google Shape;314;p46"/>
          <p:cNvSpPr/>
          <p:nvPr/>
        </p:nvSpPr>
        <p:spPr>
          <a:xfrm>
            <a:off x="4132800" y="39338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5" name="Google Shape;315;p46"/>
          <p:cNvSpPr/>
          <p:nvPr/>
        </p:nvSpPr>
        <p:spPr>
          <a:xfrm>
            <a:off x="7138200" y="27036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316" name="Google Shape;316;p46"/>
          <p:cNvGrpSpPr/>
          <p:nvPr/>
        </p:nvGrpSpPr>
        <p:grpSpPr>
          <a:xfrm>
            <a:off x="7658446" y="2939925"/>
            <a:ext cx="440308" cy="478687"/>
            <a:chOff x="2667058" y="1500293"/>
            <a:chExt cx="330231" cy="359015"/>
          </a:xfrm>
        </p:grpSpPr>
        <p:sp>
          <p:nvSpPr>
            <p:cNvPr id="317" name="Google Shape;317;p4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8" name="Google Shape;318;p4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9" name="Google Shape;319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0" name="Google Shape;320;p4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1" name="Google Shape;321;p4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2" name="Google Shape;322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3" name="Google Shape;323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4" name="Google Shape;324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5" name="Google Shape;325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6" name="Google Shape;326;p4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7" name="Google Shape;327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8" name="Google Shape;328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9" name="Google Shape;329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0" name="Google Shape;330;p4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1" name="Google Shape;331;p4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2" name="Google Shape;332;p4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3" name="Google Shape;333;p4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4" name="Google Shape;334;p4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340" name="Google Shape;340;p46"/>
          <p:cNvGrpSpPr/>
          <p:nvPr/>
        </p:nvGrpSpPr>
        <p:grpSpPr>
          <a:xfrm>
            <a:off x="4636126" y="4172392"/>
            <a:ext cx="474149" cy="474149"/>
            <a:chOff x="2639038" y="2894942"/>
            <a:chExt cx="355612" cy="355612"/>
          </a:xfrm>
        </p:grpSpPr>
        <p:sp>
          <p:nvSpPr>
            <p:cNvPr id="341" name="Google Shape;341;p4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2" name="Google Shape;342;p4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343" name="Google Shape;343;p46"/>
          <p:cNvCxnSpPr>
            <a:stCxn id="313" idx="2"/>
            <a:endCxn id="314" idx="1"/>
          </p:cNvCxnSpPr>
          <p:nvPr/>
        </p:nvCxnSpPr>
        <p:spPr>
          <a:xfrm rot="-5400000" flipH="1">
            <a:off x="2008000" y="2284467"/>
            <a:ext cx="1984800" cy="22652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46"/>
          <p:cNvCxnSpPr>
            <a:cxnSpLocks/>
            <a:endCxn id="315" idx="1"/>
          </p:cNvCxnSpPr>
          <p:nvPr/>
        </p:nvCxnSpPr>
        <p:spPr>
          <a:xfrm rot="-5400000">
            <a:off x="6660800" y="3456267"/>
            <a:ext cx="754800" cy="2004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4303DA-90B6-71BB-6334-BD7B5DC3FED0}"/>
              </a:ext>
            </a:extLst>
          </p:cNvPr>
          <p:cNvSpPr txBox="1"/>
          <p:nvPr/>
        </p:nvSpPr>
        <p:spPr>
          <a:xfrm>
            <a:off x="1469665" y="1632618"/>
            <a:ext cx="1858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0 2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NLP Preprocessing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65" name="Google Shape;565;p57"/>
          <p:cNvSpPr txBox="1">
            <a:spLocks noGrp="1"/>
          </p:cNvSpPr>
          <p:nvPr>
            <p:ph type="subTitle" idx="2"/>
          </p:nvPr>
        </p:nvSpPr>
        <p:spPr>
          <a:xfrm>
            <a:off x="873494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Cleaned game titles by removing special characters like TM, R, and non-ASCII symbols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6" name="Google Shape;566;p57"/>
          <p:cNvSpPr txBox="1">
            <a:spLocks noGrp="1"/>
          </p:cNvSpPr>
          <p:nvPr>
            <p:ph type="subTitle" idx="3"/>
          </p:nvPr>
        </p:nvSpPr>
        <p:spPr>
          <a:xfrm>
            <a:off x="7495708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Used keyword matching to assign each game a Genre.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7" name="Google Shape;567;p57"/>
          <p:cNvSpPr txBox="1">
            <a:spLocks noGrp="1"/>
          </p:cNvSpPr>
          <p:nvPr>
            <p:ph type="subTitle" idx="4"/>
          </p:nvPr>
        </p:nvSpPr>
        <p:spPr>
          <a:xfrm>
            <a:off x="736640" y="4351837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Tagged each game with a mood based on its description (e.g., “relaxing”, “horror”, “intense”).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8" name="Google Shape;568;p57"/>
          <p:cNvSpPr txBox="1">
            <a:spLocks noGrp="1"/>
          </p:cNvSpPr>
          <p:nvPr>
            <p:ph type="subTitle" idx="5"/>
          </p:nvPr>
        </p:nvSpPr>
        <p:spPr>
          <a:xfrm>
            <a:off x="7568107" y="4338025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Combined the tags and description into a single column for use in vectorization.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72" name="Google Shape;572;p57"/>
          <p:cNvSpPr/>
          <p:nvPr/>
        </p:nvSpPr>
        <p:spPr>
          <a:xfrm>
            <a:off x="47828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3" name="Google Shape;573;p57"/>
          <p:cNvSpPr/>
          <p:nvPr/>
        </p:nvSpPr>
        <p:spPr>
          <a:xfrm>
            <a:off x="63376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4" name="Google Shape;574;p57"/>
          <p:cNvSpPr/>
          <p:nvPr/>
        </p:nvSpPr>
        <p:spPr>
          <a:xfrm>
            <a:off x="47828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5" name="Google Shape;575;p57"/>
          <p:cNvSpPr/>
          <p:nvPr/>
        </p:nvSpPr>
        <p:spPr>
          <a:xfrm>
            <a:off x="63376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76" name="Google Shape;576;p57"/>
          <p:cNvGrpSpPr/>
          <p:nvPr/>
        </p:nvGrpSpPr>
        <p:grpSpPr>
          <a:xfrm>
            <a:off x="6631239" y="4564113"/>
            <a:ext cx="484324" cy="438113"/>
            <a:chOff x="2633105" y="2431859"/>
            <a:chExt cx="363243" cy="328585"/>
          </a:xfrm>
        </p:grpSpPr>
        <p:sp>
          <p:nvSpPr>
            <p:cNvPr id="577" name="Google Shape;577;p57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9" name="Google Shape;579;p57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0" name="Google Shape;580;p57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1" name="Google Shape;581;p57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2" name="Google Shape;582;p57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3" name="Google Shape;583;p57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4" name="Google Shape;584;p57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85" name="Google Shape;585;p57"/>
          <p:cNvSpPr/>
          <p:nvPr/>
        </p:nvSpPr>
        <p:spPr>
          <a:xfrm>
            <a:off x="5075932" y="4542229"/>
            <a:ext cx="485337" cy="481873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86" name="Google Shape;586;p57"/>
          <p:cNvSpPr/>
          <p:nvPr/>
        </p:nvSpPr>
        <p:spPr>
          <a:xfrm>
            <a:off x="6632231" y="2308549"/>
            <a:ext cx="482339" cy="48335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87" name="Google Shape;587;p57"/>
          <p:cNvGrpSpPr/>
          <p:nvPr/>
        </p:nvGrpSpPr>
        <p:grpSpPr>
          <a:xfrm>
            <a:off x="5074158" y="2268283"/>
            <a:ext cx="488885" cy="489308"/>
            <a:chOff x="2185372" y="1957799"/>
            <a:chExt cx="366664" cy="366981"/>
          </a:xfrm>
        </p:grpSpPr>
        <p:sp>
          <p:nvSpPr>
            <p:cNvPr id="588" name="Google Shape;588;p57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9" name="Google Shape;589;p57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0" name="Google Shape;590;p57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1" name="Google Shape;591;p57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2" name="Google Shape;592;p57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596" name="Google Shape;596;p57"/>
          <p:cNvCxnSpPr>
            <a:stCxn id="572" idx="0"/>
            <a:endCxn id="573" idx="1"/>
          </p:cNvCxnSpPr>
          <p:nvPr/>
        </p:nvCxnSpPr>
        <p:spPr>
          <a:xfrm rot="-5400000" flipH="1">
            <a:off x="5590400" y="1802833"/>
            <a:ext cx="475600" cy="1019200"/>
          </a:xfrm>
          <a:prstGeom prst="bentConnector4">
            <a:avLst>
              <a:gd name="adj1" fmla="val -66758"/>
              <a:gd name="adj2" fmla="val 76276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7" name="Google Shape;597;p57"/>
          <p:cNvCxnSpPr>
            <a:stCxn id="573" idx="2"/>
            <a:endCxn id="574" idx="0"/>
          </p:cNvCxnSpPr>
          <p:nvPr/>
        </p:nvCxnSpPr>
        <p:spPr>
          <a:xfrm rot="5400000">
            <a:off x="5455200" y="2889233"/>
            <a:ext cx="1281600" cy="15548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8" name="Google Shape;598;p57"/>
          <p:cNvCxnSpPr>
            <a:stCxn id="574" idx="2"/>
            <a:endCxn id="575" idx="2"/>
          </p:cNvCxnSpPr>
          <p:nvPr/>
        </p:nvCxnSpPr>
        <p:spPr>
          <a:xfrm rot="-5400000" flipH="1">
            <a:off x="6095600" y="4481767"/>
            <a:ext cx="800" cy="1554800"/>
          </a:xfrm>
          <a:prstGeom prst="bentConnector3">
            <a:avLst>
              <a:gd name="adj1" fmla="val 39687500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29C19014-E60F-EE89-BE5E-0A06BBA5B8C3}"/>
              </a:ext>
            </a:extLst>
          </p:cNvPr>
          <p:cNvSpPr txBox="1">
            <a:spLocks/>
          </p:cNvSpPr>
          <p:nvPr/>
        </p:nvSpPr>
        <p:spPr>
          <a:xfrm>
            <a:off x="2442411" y="714500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1663908" y="1255288"/>
            <a:ext cx="5441430" cy="9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 </a:t>
            </a:r>
            <a:r>
              <a:rPr lang="en" b="1" dirty="0">
                <a:solidFill>
                  <a:schemeClr val="bg1"/>
                </a:solidFill>
              </a:rPr>
              <a:t>Kivy User Interface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1"/>
          </p:nvPr>
        </p:nvSpPr>
        <p:spPr>
          <a:xfrm>
            <a:off x="981771" y="3183045"/>
            <a:ext cx="4384886" cy="313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Users can enter a game title or App ID to see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Optional dropdowns for mood and genre filtering.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Scrollable section shows results with links to each game’s Steam page.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• Users can add, view, clear, or export their favorite games with one click.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Clean, dark-themed layout with intuitive spacing for better readability</a:t>
            </a:r>
            <a:endParaRPr sz="1600" dirty="0">
              <a:solidFill>
                <a:schemeClr val="bg1"/>
              </a:solidFill>
            </a:endParaRPr>
          </a:p>
        </p:txBody>
      </p:sp>
      <p:pic>
        <p:nvPicPr>
          <p:cNvPr id="532" name="Google Shape;532;p54"/>
          <p:cNvPicPr preferRelativeResize="0"/>
          <p:nvPr/>
        </p:nvPicPr>
        <p:blipFill rotWithShape="1">
          <a:blip r:embed="rId3">
            <a:alphaModFix/>
          </a:blip>
          <a:srcRect l="54335" t="12132" r="11474" b="17534"/>
          <a:stretch/>
        </p:blipFill>
        <p:spPr>
          <a:xfrm>
            <a:off x="5633234" y="203034"/>
            <a:ext cx="5697869" cy="64519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B8616DE3-B8F3-71FC-EBFC-784B051687CA}"/>
              </a:ext>
            </a:extLst>
          </p:cNvPr>
          <p:cNvSpPr txBox="1">
            <a:spLocks/>
          </p:cNvSpPr>
          <p:nvPr/>
        </p:nvSpPr>
        <p:spPr>
          <a:xfrm>
            <a:off x="523670" y="1342841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85995F-50A6-06B8-3724-76F5E4277F79}"/>
              </a:ext>
            </a:extLst>
          </p:cNvPr>
          <p:cNvSpPr txBox="1"/>
          <p:nvPr/>
        </p:nvSpPr>
        <p:spPr>
          <a:xfrm>
            <a:off x="1093789" y="1982716"/>
            <a:ext cx="3494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Kivy is a Python library for creating fast, responsive, and touch-friendly apps for desktop and mobile platforms.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2FD1E9A5-78CE-EEF3-5C7C-C599F045F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09476C48-DB96-0E53-9AA1-94CE77EC1D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How To Run the App: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DAB7AD-3BAA-F214-1B1F-4961FFABAF63}"/>
              </a:ext>
            </a:extLst>
          </p:cNvPr>
          <p:cNvSpPr txBox="1"/>
          <p:nvPr/>
        </p:nvSpPr>
        <p:spPr>
          <a:xfrm>
            <a:off x="2788024" y="1950334"/>
            <a:ext cx="6158752" cy="3908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-Clone or download the repository.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-Make sure the following files are in place:</a:t>
            </a: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../data/cleaned_games.csv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knn_model.pkl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tfidf_matrix.pkl</a:t>
            </a:r>
            <a:endParaRPr lang="en-US" sz="2400" dirty="0">
              <a:solidFill>
                <a:schemeClr val="bg1"/>
              </a:solidFill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-Install dependencies : pip install </a:t>
            </a:r>
            <a:r>
              <a:rPr lang="en-US" sz="2400" dirty="0" err="1">
                <a:solidFill>
                  <a:schemeClr val="bg1"/>
                </a:solidFill>
              </a:rPr>
              <a:t>kivy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-Run the app : python ui_kivy.py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7004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6"/>
          <p:cNvSpPr/>
          <p:nvPr/>
        </p:nvSpPr>
        <p:spPr>
          <a:xfrm>
            <a:off x="5671500" y="1255200"/>
            <a:ext cx="5567200" cy="43476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6" name="Google Shape;556;p56"/>
          <p:cNvSpPr txBox="1">
            <a:spLocks noGrp="1"/>
          </p:cNvSpPr>
          <p:nvPr>
            <p:ph type="title"/>
          </p:nvPr>
        </p:nvSpPr>
        <p:spPr>
          <a:xfrm>
            <a:off x="953300" y="2891495"/>
            <a:ext cx="3759600" cy="81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SNEAK PEEK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58" name="Google Shape;558;p56"/>
          <p:cNvSpPr/>
          <p:nvPr/>
        </p:nvSpPr>
        <p:spPr>
          <a:xfrm>
            <a:off x="7398500" y="5013133"/>
            <a:ext cx="2113200" cy="15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49C9A4F-5E26-4464-2771-61051618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71" y="1255200"/>
            <a:ext cx="7587343" cy="434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</TotalTime>
  <Words>860</Words>
  <Application>Microsoft Office PowerPoint</Application>
  <PresentationFormat>Widescreen</PresentationFormat>
  <Paragraphs>120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-apple-system</vt:lpstr>
      <vt:lpstr>Aptos</vt:lpstr>
      <vt:lpstr>Aptos Display</vt:lpstr>
      <vt:lpstr>Arial</vt:lpstr>
      <vt:lpstr>Bebas Neue</vt:lpstr>
      <vt:lpstr>Nunito Light</vt:lpstr>
      <vt:lpstr>Teko Medium</vt:lpstr>
      <vt:lpstr>ui-monospace</vt:lpstr>
      <vt:lpstr>Office Theme</vt:lpstr>
      <vt:lpstr>Steam Game  Recommender May 7th, 2025</vt:lpstr>
      <vt:lpstr>01</vt:lpstr>
      <vt:lpstr>What Steps We Took</vt:lpstr>
      <vt:lpstr>01</vt:lpstr>
      <vt:lpstr>Dataset Overview </vt:lpstr>
      <vt:lpstr>NLP Preprocessing </vt:lpstr>
      <vt:lpstr> Kivy User Interface</vt:lpstr>
      <vt:lpstr>How To Run the App:</vt:lpstr>
      <vt:lpstr>SNEAK PEEK</vt:lpstr>
      <vt:lpstr>DEMO</vt:lpstr>
      <vt:lpstr> What We Learned</vt:lpstr>
      <vt:lpstr>Challenges We Faced:</vt:lpstr>
      <vt:lpstr>Future Improvements </vt:lpstr>
      <vt:lpstr>Thank you!!!  GitHub Project 3 Repo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 LO Webb</dc:creator>
  <cp:lastModifiedBy>kashi-G Zafar</cp:lastModifiedBy>
  <cp:revision>18</cp:revision>
  <dcterms:created xsi:type="dcterms:W3CDTF">2025-05-05T16:47:43Z</dcterms:created>
  <dcterms:modified xsi:type="dcterms:W3CDTF">2025-05-07T17:37:42Z</dcterms:modified>
</cp:coreProperties>
</file>

<file path=docProps/thumbnail.jpeg>
</file>